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15"/>
  </p:notesMasterIdLst>
  <p:handoutMasterIdLst>
    <p:handoutMasterId r:id="rId16"/>
  </p:handoutMasterIdLst>
  <p:sldIdLst>
    <p:sldId id="256" r:id="rId3"/>
    <p:sldId id="361" r:id="rId4"/>
    <p:sldId id="370" r:id="rId5"/>
    <p:sldId id="374" r:id="rId6"/>
    <p:sldId id="371" r:id="rId7"/>
    <p:sldId id="372" r:id="rId8"/>
    <p:sldId id="272" r:id="rId9"/>
    <p:sldId id="373" r:id="rId10"/>
    <p:sldId id="260" r:id="rId11"/>
    <p:sldId id="368" r:id="rId12"/>
    <p:sldId id="369" r:id="rId13"/>
    <p:sldId id="315" r:id="rId14"/>
  </p:sldIdLst>
  <p:sldSz cx="9144000" cy="6858000" type="screen4x3"/>
  <p:notesSz cx="6788150" cy="99234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2C84"/>
    <a:srgbClr val="436D4E"/>
    <a:srgbClr val="EE7700"/>
    <a:srgbClr val="E27100"/>
    <a:srgbClr val="FA7D00"/>
    <a:srgbClr val="FF8E1D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17" autoAdjust="0"/>
    <p:restoredTop sz="94667" autoAdjust="0"/>
  </p:normalViewPr>
  <p:slideViewPr>
    <p:cSldViewPr>
      <p:cViewPr>
        <p:scale>
          <a:sx n="69" d="100"/>
          <a:sy n="69" d="100"/>
        </p:scale>
        <p:origin x="-2072" y="-3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1950" y="-96"/>
      </p:cViewPr>
      <p:guideLst>
        <p:guide orient="horz" pos="3125"/>
        <p:guide pos="21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16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4925" y="0"/>
            <a:ext cx="29416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0D56A0FF-4406-44FE-8283-11577B4B5CD6}" type="datetimeFigureOut">
              <a:rPr lang="ru-RU"/>
              <a:pPr>
                <a:defRPr/>
              </a:pPr>
              <a:t>23.09.13</a:t>
            </a:fld>
            <a:endParaRPr lang="ru-RU"/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4988"/>
            <a:ext cx="29416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4925" y="9424988"/>
            <a:ext cx="29416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88E812D8-2858-40E5-AD90-1DE3A991B1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8359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16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4925" y="0"/>
            <a:ext cx="29416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2813" y="744538"/>
            <a:ext cx="4960937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3288"/>
            <a:ext cx="5429250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4988"/>
            <a:ext cx="29416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4925" y="9424988"/>
            <a:ext cx="29416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0D7E7C-8DE4-44DA-997D-80DA358E65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3602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F8582E-8206-4D23-9684-9323B7513EFE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92500" y="1052513"/>
            <a:ext cx="5183188" cy="1470025"/>
          </a:xfrm>
        </p:spPr>
        <p:txBody>
          <a:bodyPr/>
          <a:lstStyle>
            <a:lvl1pPr algn="r">
              <a:defRPr sz="2800">
                <a:solidFill>
                  <a:srgbClr val="E27100"/>
                </a:solidFill>
              </a:defRPr>
            </a:lvl1pPr>
          </a:lstStyle>
          <a:p>
            <a:r>
              <a:rPr lang="ru-RU"/>
              <a:t>Название презентации</a:t>
            </a:r>
            <a:br>
              <a:rPr lang="ru-RU"/>
            </a:br>
            <a:r>
              <a:rPr lang="ru-RU"/>
              <a:t>и имя докладчика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9257147F-90ED-4225-9A09-982A802064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64CA96-FEA5-413E-844C-43D2D02D09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72313" y="115888"/>
            <a:ext cx="2071687" cy="57610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52488" y="115888"/>
            <a:ext cx="6067425" cy="57610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B2065-EC95-4722-8844-A8EC6819FE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>
    <p:pull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43213" y="2295525"/>
            <a:ext cx="6202362" cy="1470025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Заголовок</a:t>
            </a:r>
            <a:br>
              <a:rPr lang="ru-RU"/>
            </a:br>
            <a:r>
              <a:rPr lang="ru-RU"/>
              <a:t>Слайда-разделителя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 xmlns:p14="http://schemas.microsoft.com/office/powerpoint/2010/main">
    <p:pull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F3FF5-72A3-4211-A717-0897422553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>
    <p:pull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C8F62-5E06-41C3-921D-0BFD02F35D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>
    <p:pull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52488" y="1949450"/>
            <a:ext cx="3846512" cy="3927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51400" y="1949450"/>
            <a:ext cx="3846513" cy="3927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50FE1-4392-4160-A227-C696E3DD68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>
    <p:pull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8DBDF-78BF-43EB-884A-08FC5C1588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>
    <p:pull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F4531-4E0B-4214-801D-A5E90C8139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>
    <p:pull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77408-8BF0-4646-8D24-6DDC90E016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>
    <p:pull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5E54F-AE65-4A32-A377-FB77E5E627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8A676-32C6-45D0-BB88-167A332612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>
    <p:pull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88353-3116-4626-9BEC-FE45ACBA57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>
    <p:pull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F6DC4-D33D-4DAD-9617-10DC6E10A4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>
    <p:pull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72313" y="115888"/>
            <a:ext cx="2071687" cy="57610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52488" y="115888"/>
            <a:ext cx="6067425" cy="57610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BA7C5-B6B3-4E16-BA89-F7EBFFA920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95924D-723D-4F94-9C3D-51D8D666FE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52488" y="1949450"/>
            <a:ext cx="3846512" cy="3927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51400" y="1949450"/>
            <a:ext cx="3846513" cy="3927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529F16-EABC-4DBE-B16C-051A86AC18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CCD33-DC43-4546-AAE8-A6CF722A6B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BE2828-D2F0-4F4A-B2C1-667BDCC294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9F21F-2C48-4091-BF69-99C57AA6F3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BCDD1-3356-4525-99F9-7595D1CDBE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95B93-C2C8-413B-A556-086803E02F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158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Заголовок</a:t>
            </a:r>
            <a:br>
              <a:rPr lang="ru-RU" smtClean="0"/>
            </a:br>
            <a:r>
              <a:rPr lang="ru-RU" smtClean="0"/>
              <a:t>Можно в две строки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52488" y="1949450"/>
            <a:ext cx="7845425" cy="392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6013" y="6365875"/>
            <a:ext cx="5492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DC80225-1560-4A2A-81AE-4E94966EBF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80" r:id="rId1"/>
    <p:sldLayoutId id="2147484660" r:id="rId2"/>
    <p:sldLayoutId id="2147484661" r:id="rId3"/>
    <p:sldLayoutId id="2147484662" r:id="rId4"/>
    <p:sldLayoutId id="2147484663" r:id="rId5"/>
    <p:sldLayoutId id="2147484664" r:id="rId6"/>
    <p:sldLayoutId id="2147484665" r:id="rId7"/>
    <p:sldLayoutId id="2147484666" r:id="rId8"/>
    <p:sldLayoutId id="2147484667" r:id="rId9"/>
    <p:sldLayoutId id="2147484668" r:id="rId10"/>
    <p:sldLayoutId id="2147484669" r:id="rId11"/>
  </p:sldLayoutIdLst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xmlns:p14="http://schemas.microsoft.com/office/powerpoint/2010/main"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9pPr>
    </p:titleStyle>
    <p:bodyStyle>
      <a:lvl1pPr marL="266700" indent="-2667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200">
          <a:solidFill>
            <a:srgbClr val="2C2C84"/>
          </a:solidFill>
          <a:latin typeface="+mn-lt"/>
          <a:ea typeface="+mn-ea"/>
          <a:cs typeface="+mn-cs"/>
        </a:defRPr>
      </a:lvl1pPr>
      <a:lvl2pPr marL="712788" indent="-180975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2C2C84"/>
          </a:solidFill>
          <a:latin typeface="+mn-lt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2C2C84"/>
          </a:solidFill>
          <a:latin typeface="+mn-lt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2C2C84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rgbClr val="2C2C84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200">
          <a:solidFill>
            <a:srgbClr val="2C2C84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200">
          <a:solidFill>
            <a:srgbClr val="2C2C84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200">
          <a:solidFill>
            <a:srgbClr val="2C2C84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200">
          <a:solidFill>
            <a:srgbClr val="2C2C84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158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Заголовок</a:t>
            </a:r>
            <a:br>
              <a:rPr lang="ru-RU" smtClean="0"/>
            </a:br>
            <a:r>
              <a:rPr lang="ru-RU" smtClean="0"/>
              <a:t>Можно в две строки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52488" y="1949450"/>
            <a:ext cx="7845425" cy="392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7088" y="6365875"/>
            <a:ext cx="838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792A919-9392-4EEF-96E6-F6161A7A5D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81" r:id="rId1"/>
    <p:sldLayoutId id="2147484670" r:id="rId2"/>
    <p:sldLayoutId id="2147484671" r:id="rId3"/>
    <p:sldLayoutId id="2147484672" r:id="rId4"/>
    <p:sldLayoutId id="2147484673" r:id="rId5"/>
    <p:sldLayoutId id="2147484674" r:id="rId6"/>
    <p:sldLayoutId id="2147484675" r:id="rId7"/>
    <p:sldLayoutId id="2147484676" r:id="rId8"/>
    <p:sldLayoutId id="2147484677" r:id="rId9"/>
    <p:sldLayoutId id="2147484678" r:id="rId10"/>
    <p:sldLayoutId id="2147484679" r:id="rId11"/>
  </p:sldLayoutIdLst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>
        <p:tmplLst>
          <p:tmpl lvl="1">
            <p:tnLst>
              <p:par>
                <p:cTn xmlns:p14="http://schemas.microsoft.com/office/powerpoint/2010/main"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05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05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05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05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05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9pPr>
    </p:titleStyle>
    <p:bodyStyle>
      <a:lvl1pPr marL="266700" indent="-2667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200">
          <a:solidFill>
            <a:srgbClr val="2C2C84"/>
          </a:solidFill>
          <a:latin typeface="+mn-lt"/>
          <a:ea typeface="+mn-ea"/>
          <a:cs typeface="+mn-cs"/>
        </a:defRPr>
      </a:lvl1pPr>
      <a:lvl2pPr marL="712788" indent="-180975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2C2C84"/>
          </a:solidFill>
          <a:latin typeface="+mn-lt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2C2C84"/>
          </a:solidFill>
          <a:latin typeface="+mn-lt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2C2C84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rgbClr val="2C2C84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200">
          <a:solidFill>
            <a:srgbClr val="2C2C84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200">
          <a:solidFill>
            <a:srgbClr val="2C2C84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200">
          <a:solidFill>
            <a:srgbClr val="2C2C84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200">
          <a:solidFill>
            <a:srgbClr val="2C2C84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282339F-934A-48B0-B801-B56EB1241FF6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00125" y="1428750"/>
            <a:ext cx="7675563" cy="1714500"/>
          </a:xfrm>
        </p:spPr>
        <p:txBody>
          <a:bodyPr/>
          <a:lstStyle/>
          <a:p>
            <a:pPr algn="ctr" eaLnBrk="1" hangingPunct="1"/>
            <a:r>
              <a:rPr lang="ru-RU" sz="3600" b="1" dirty="0" smtClean="0">
                <a:solidFill>
                  <a:srgbClr val="002060"/>
                </a:solidFill>
              </a:rPr>
              <a:t>Конкурс </a:t>
            </a:r>
            <a:r>
              <a:rPr lang="ru-RU" sz="3600" b="1" dirty="0" smtClean="0">
                <a:solidFill>
                  <a:srgbClr val="002060"/>
                </a:solidFill>
              </a:rPr>
              <a:t>по развитию предпринимательской	активности</a:t>
            </a:r>
            <a:endParaRPr lang="ru-RU" sz="3600" b="1" dirty="0" smtClean="0">
              <a:solidFill>
                <a:srgbClr val="002060"/>
              </a:solidFill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86250" y="4214813"/>
            <a:ext cx="4857750" cy="1423987"/>
          </a:xfrm>
        </p:spPr>
        <p:txBody>
          <a:bodyPr/>
          <a:lstStyle/>
          <a:p>
            <a:pPr eaLnBrk="1" hangingPunct="1"/>
            <a:r>
              <a:rPr lang="ru-RU" sz="2400" dirty="0" smtClean="0">
                <a:solidFill>
                  <a:schemeClr val="bg1"/>
                </a:solidFill>
              </a:rPr>
              <a:t>г.   Зеленогорск,</a:t>
            </a:r>
          </a:p>
          <a:p>
            <a:pPr eaLnBrk="1" hangingPunct="1"/>
            <a:r>
              <a:rPr lang="ru-RU" sz="2400" dirty="0" smtClean="0">
                <a:solidFill>
                  <a:schemeClr val="bg1"/>
                </a:solidFill>
              </a:rPr>
              <a:t>23-24 сентября 2013 г.</a:t>
            </a:r>
          </a:p>
        </p:txBody>
      </p:sp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5750"/>
            <a:ext cx="8229600" cy="1500188"/>
          </a:xfrm>
        </p:spPr>
        <p:txBody>
          <a:bodyPr/>
          <a:lstStyle/>
          <a:p>
            <a:pPr algn="ctr"/>
            <a:r>
              <a:rPr lang="ru-RU" sz="3600" dirty="0" smtClean="0"/>
              <a:t>Основные компоненты школы</a:t>
            </a: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> 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571625"/>
            <a:ext cx="8858250" cy="5072063"/>
          </a:xfrm>
        </p:spPr>
        <p:txBody>
          <a:bodyPr/>
          <a:lstStyle/>
          <a:p>
            <a:pPr>
              <a:buFontTx/>
              <a:buNone/>
            </a:pPr>
            <a:endParaRPr lang="ru-RU" sz="2800" dirty="0" smtClean="0"/>
          </a:p>
        </p:txBody>
      </p:sp>
      <p:pic>
        <p:nvPicPr>
          <p:cNvPr id="16389" name="Picture 6" descr="IMG_53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56792"/>
            <a:ext cx="2738438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://oash-omsk.org/files/image/2sessia/s/7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717032"/>
            <a:ext cx="4144962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Documents and Settings\Admin\Рабочий стол\Сырьё Хакасия для презентаций по ШСП\фото 22.08.2012\DSC_00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861048"/>
            <a:ext cx="3451225" cy="230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D:\фото всё\Фото Форум\DSCF02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1340768"/>
            <a:ext cx="3085356" cy="230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357188" y="0"/>
            <a:ext cx="8572500" cy="1143000"/>
          </a:xfrm>
        </p:spPr>
        <p:txBody>
          <a:bodyPr/>
          <a:lstStyle/>
          <a:p>
            <a:pPr algn="ctr"/>
            <a:r>
              <a:rPr lang="ru-RU" sz="2800" dirty="0" smtClean="0"/>
              <a:t>Результаты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Прошли обучение 242 человека</a:t>
            </a:r>
          </a:p>
          <a:p>
            <a:pPr>
              <a:buFont typeface="Arial" pitchFamily="34" charset="0"/>
              <a:buChar char="•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Процент запущенных проектов – 50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каждый вложенный бюджетный рубль привлекается от 3 до 5 внебюджетных рублей</a:t>
            </a:r>
          </a:p>
          <a:p>
            <a:pPr>
              <a:buFont typeface="Arial" pitchFamily="34" charset="0"/>
              <a:buChar char="•"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27050" y="571500"/>
            <a:ext cx="8616950" cy="3071813"/>
          </a:xfrm>
        </p:spPr>
        <p:txBody>
          <a:bodyPr/>
          <a:lstStyle/>
          <a:p>
            <a:pPr algn="ctr"/>
            <a:r>
              <a:rPr lang="ru-RU" sz="5400" b="1" i="1" dirty="0" smtClean="0">
                <a:solidFill>
                  <a:schemeClr val="accent2"/>
                </a:solidFill>
                <a:latin typeface="Garamond" pitchFamily="18" charset="0"/>
              </a:rPr>
              <a:t>Ждем ВАС на Школе!</a:t>
            </a:r>
            <a:endParaRPr lang="ru-RU" sz="5400" b="1" i="1" dirty="0" smtClean="0"/>
          </a:p>
        </p:txBody>
      </p:sp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301625"/>
            <a:ext cx="8183562" cy="917575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Конкурс </a:t>
            </a:r>
            <a:r>
              <a:rPr lang="ru-RU" sz="3600" b="1" dirty="0" smtClean="0">
                <a:solidFill>
                  <a:srgbClr val="7030A0"/>
                </a:solidFill>
              </a:rPr>
              <a:t>по развитию предпринимательской активности</a:t>
            </a:r>
            <a:endParaRPr lang="ru-RU" sz="3600" b="1" u="sng" dirty="0" smtClean="0">
              <a:solidFill>
                <a:srgbClr val="7030A0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700808"/>
            <a:ext cx="8469312" cy="4341813"/>
          </a:xfrm>
        </p:spPr>
        <p:txBody>
          <a:bodyPr/>
          <a:lstStyle/>
          <a:p>
            <a:pPr marL="0" indent="0">
              <a:buFont typeface="Arial" pitchFamily="34" charset="0"/>
              <a:buChar char="•"/>
            </a:pPr>
            <a:r>
              <a:rPr lang="ru-RU" sz="2800" b="1" dirty="0" smtClean="0"/>
              <a:t>  </a:t>
            </a:r>
            <a:r>
              <a:rPr lang="ru-RU" sz="2800" b="1" dirty="0" smtClean="0">
                <a:solidFill>
                  <a:srgbClr val="0000FF"/>
                </a:solidFill>
              </a:rPr>
              <a:t>19-20 октября – школа начинающего предпринимателя</a:t>
            </a:r>
          </a:p>
          <a:p>
            <a:pPr marL="0" indent="0">
              <a:buFont typeface="Arial" pitchFamily="34" charset="0"/>
              <a:buChar char="•"/>
            </a:pPr>
            <a:endParaRPr lang="ru-RU" sz="2800" b="1" dirty="0" smtClean="0">
              <a:solidFill>
                <a:srgbClr val="0000FF"/>
              </a:solidFill>
            </a:endParaRPr>
          </a:p>
          <a:p>
            <a:pPr marL="0" indent="0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00FF"/>
                </a:solidFill>
              </a:rPr>
              <a:t> 21 октября – 6 декабря – запуск предпринимательских проектов</a:t>
            </a:r>
          </a:p>
          <a:p>
            <a:pPr marL="0" indent="0">
              <a:buFont typeface="Arial" pitchFamily="34" charset="0"/>
              <a:buChar char="•"/>
            </a:pPr>
            <a:endParaRPr lang="ru-RU" sz="2800" b="1" dirty="0" smtClean="0">
              <a:solidFill>
                <a:srgbClr val="0000FF"/>
              </a:solidFill>
            </a:endParaRPr>
          </a:p>
          <a:p>
            <a:pPr marL="0" indent="0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00FF"/>
                </a:solidFill>
              </a:rPr>
              <a:t> </a:t>
            </a:r>
            <a:r>
              <a:rPr lang="ru-RU" sz="2800" b="1" dirty="0">
                <a:solidFill>
                  <a:srgbClr val="0000FF"/>
                </a:solidFill>
              </a:rPr>
              <a:t>7</a:t>
            </a:r>
            <a:r>
              <a:rPr lang="ru-RU" sz="2800" b="1" dirty="0" smtClean="0">
                <a:solidFill>
                  <a:srgbClr val="0000FF"/>
                </a:solidFill>
              </a:rPr>
              <a:t>-8 декабря – проектировочная сессия, подведение итогов конкурса </a:t>
            </a:r>
          </a:p>
          <a:p>
            <a:pPr>
              <a:buFontTx/>
              <a:buChar char="•"/>
            </a:pPr>
            <a:endParaRPr lang="ru-RU" sz="2800" b="1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301625"/>
            <a:ext cx="8183562" cy="917575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Школа начинающего предпринимателя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600200"/>
            <a:ext cx="8469312" cy="4341813"/>
          </a:xfrm>
        </p:spPr>
        <p:txBody>
          <a:bodyPr/>
          <a:lstStyle/>
          <a:p>
            <a:pPr>
              <a:buFontTx/>
              <a:buNone/>
            </a:pPr>
            <a:endParaRPr lang="ru-RU" sz="2800" b="1" dirty="0" smtClean="0">
              <a:solidFill>
                <a:srgbClr val="0000FF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00FF"/>
                </a:solidFill>
              </a:rPr>
              <a:t>определение проектной идеи (оценка возможностей и ресурсов для реализации проекта)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00FF"/>
                </a:solidFill>
              </a:rPr>
              <a:t> формирование </a:t>
            </a:r>
            <a:r>
              <a:rPr lang="ru-RU" sz="2800" b="1" dirty="0" err="1" smtClean="0">
                <a:solidFill>
                  <a:srgbClr val="0000FF"/>
                </a:solidFill>
              </a:rPr>
              <a:t>бизнес-модели</a:t>
            </a:r>
            <a:r>
              <a:rPr lang="ru-RU" sz="2800" b="1" dirty="0" smtClean="0">
                <a:solidFill>
                  <a:srgbClr val="0000FF"/>
                </a:solidFill>
              </a:rPr>
              <a:t> проекта (что продаем, кому, сколько стоит, каким образом)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00FF"/>
                </a:solidFill>
              </a:rPr>
              <a:t>мобилизация ресурсов для реализации проекта (от кого, как и сколько)</a:t>
            </a:r>
          </a:p>
        </p:txBody>
      </p:sp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357188" y="0"/>
            <a:ext cx="85725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Доступные ресурсы для предпринимательских проектов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67544" y="1844824"/>
            <a:ext cx="8424936" cy="3927475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00FF"/>
                </a:solidFill>
              </a:rPr>
              <a:t>Программы развития предпринимательства на областном и федеральном уровнях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err="1" smtClean="0">
                <a:solidFill>
                  <a:srgbClr val="0000FF"/>
                </a:solidFill>
              </a:rPr>
              <a:t>Грантовые</a:t>
            </a:r>
            <a:r>
              <a:rPr lang="ru-RU" sz="2400" b="1" dirty="0" smtClean="0">
                <a:solidFill>
                  <a:srgbClr val="0000FF"/>
                </a:solidFill>
              </a:rPr>
              <a:t> конкурсы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00FF"/>
                </a:solidFill>
              </a:rPr>
              <a:t>Банковские продукты (Бизнес старт, Сбербанк)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00FF"/>
                </a:solidFill>
              </a:rPr>
              <a:t>Программы </a:t>
            </a:r>
            <a:r>
              <a:rPr lang="ru-RU" sz="2400" b="1" dirty="0" err="1" smtClean="0">
                <a:solidFill>
                  <a:srgbClr val="0000FF"/>
                </a:solidFill>
              </a:rPr>
              <a:t>микрокредитования</a:t>
            </a:r>
            <a:endParaRPr lang="ru-RU" sz="2400" b="1" dirty="0" smtClean="0">
              <a:solidFill>
                <a:srgbClr val="0000FF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00FF"/>
                </a:solidFill>
              </a:rPr>
              <a:t>Конкурсные программы крупного бизнеса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00FF"/>
                </a:solidFill>
              </a:rPr>
              <a:t>Конкурсные программы частных фондов (Фонд «Наше Будущее», Фонд «Династия» и т.д.)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00FF"/>
                </a:solidFill>
              </a:rPr>
              <a:t>Инвестиционные сессии </a:t>
            </a:r>
          </a:p>
        </p:txBody>
      </p:sp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301625"/>
            <a:ext cx="8183562" cy="917575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Запуск предпринимательских проектов</a:t>
            </a:r>
            <a:endParaRPr lang="ru-RU" sz="3600" b="1" u="sng" dirty="0" smtClean="0">
              <a:solidFill>
                <a:srgbClr val="7030A0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600200"/>
            <a:ext cx="8469312" cy="434181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00FF"/>
                </a:solidFill>
              </a:rPr>
              <a:t>Сопровождение проектантов со стороны успешных предпринимателей</a:t>
            </a:r>
          </a:p>
          <a:p>
            <a:pPr>
              <a:buFont typeface="Arial" pitchFamily="34" charset="0"/>
              <a:buChar char="•"/>
            </a:pPr>
            <a:endParaRPr lang="ru-RU" sz="2800" b="1" dirty="0" smtClean="0">
              <a:solidFill>
                <a:srgbClr val="0000FF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00FF"/>
                </a:solidFill>
              </a:rPr>
              <a:t>Оказание проектантам консультаций по вопросам </a:t>
            </a:r>
            <a:r>
              <a:rPr lang="ru-RU" sz="2800" b="1" dirty="0" err="1" smtClean="0">
                <a:solidFill>
                  <a:srgbClr val="0000FF"/>
                </a:solidFill>
              </a:rPr>
              <a:t>бизнес-планирования</a:t>
            </a:r>
            <a:r>
              <a:rPr lang="ru-RU" sz="2800" b="1" dirty="0" smtClean="0">
                <a:solidFill>
                  <a:srgbClr val="0000FF"/>
                </a:solidFill>
              </a:rPr>
              <a:t>, нормативно-правового и налогового режимов осуществления предпринимательской деятельности </a:t>
            </a:r>
          </a:p>
          <a:p>
            <a:pPr>
              <a:buFontTx/>
              <a:buChar char="•"/>
            </a:pPr>
            <a:endParaRPr lang="ru-RU" sz="2800" b="1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301625"/>
            <a:ext cx="8183562" cy="917575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Проектировочная сессия </a:t>
            </a:r>
            <a:endParaRPr lang="ru-RU" sz="3600" b="1" u="sng" dirty="0" smtClean="0">
              <a:solidFill>
                <a:srgbClr val="7030A0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600200"/>
            <a:ext cx="8469312" cy="4341813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b="1" dirty="0" smtClean="0"/>
              <a:t>  </a:t>
            </a:r>
            <a:r>
              <a:rPr lang="ru-RU" sz="3200" i="1" dirty="0" smtClean="0"/>
              <a:t> </a:t>
            </a:r>
          </a:p>
          <a:p>
            <a:pPr>
              <a:buFontTx/>
              <a:buChar char="•"/>
            </a:pPr>
            <a:r>
              <a:rPr lang="ru-RU" sz="2800" b="1" dirty="0" smtClean="0">
                <a:solidFill>
                  <a:srgbClr val="0000FF"/>
                </a:solidFill>
              </a:rPr>
              <a:t>Оценка бизнес планов проектантов</a:t>
            </a:r>
          </a:p>
          <a:p>
            <a:pPr>
              <a:buFontTx/>
              <a:buChar char="•"/>
            </a:pPr>
            <a:r>
              <a:rPr lang="ru-RU" sz="2800" b="1" dirty="0" smtClean="0">
                <a:solidFill>
                  <a:srgbClr val="0000FF"/>
                </a:solidFill>
              </a:rPr>
              <a:t>Оценка достигнутых результатов проектантами</a:t>
            </a:r>
          </a:p>
          <a:p>
            <a:pPr>
              <a:buFontTx/>
              <a:buChar char="•"/>
            </a:pPr>
            <a:r>
              <a:rPr lang="ru-RU" sz="2800" b="1" dirty="0" smtClean="0">
                <a:solidFill>
                  <a:srgbClr val="0000FF"/>
                </a:solidFill>
              </a:rPr>
              <a:t>Определение победителей конкурса</a:t>
            </a:r>
          </a:p>
          <a:p>
            <a:pPr>
              <a:buFontTx/>
              <a:buChar char="•"/>
            </a:pPr>
            <a:r>
              <a:rPr lang="ru-RU" sz="2800" b="1" dirty="0" smtClean="0">
                <a:solidFill>
                  <a:srgbClr val="0000FF"/>
                </a:solidFill>
              </a:rPr>
              <a:t>Выработаны меры поддержки и сформулированы рекомендации по привлечения ресурсов для реализации проектов</a:t>
            </a:r>
          </a:p>
        </p:txBody>
      </p:sp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301625"/>
            <a:ext cx="8183562" cy="917575"/>
          </a:xfrm>
        </p:spPr>
        <p:txBody>
          <a:bodyPr/>
          <a:lstStyle/>
          <a:p>
            <a:pPr algn="ctr"/>
            <a:r>
              <a:rPr lang="ru-RU" sz="3600" b="1" smtClean="0">
                <a:solidFill>
                  <a:srgbClr val="7030A0"/>
                </a:solidFill>
              </a:rPr>
              <a:t>Школа социального предпринимательства</a:t>
            </a:r>
            <a:endParaRPr lang="ru-RU" sz="3600" b="1" u="sng" smtClean="0">
              <a:solidFill>
                <a:srgbClr val="7030A0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600200"/>
            <a:ext cx="8469312" cy="4341813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b="1" smtClean="0"/>
              <a:t>    </a:t>
            </a:r>
          </a:p>
          <a:p>
            <a:pPr algn="ctr">
              <a:buFontTx/>
              <a:buNone/>
            </a:pPr>
            <a:r>
              <a:rPr lang="ru-RU" sz="2800" b="1" i="1" smtClean="0">
                <a:latin typeface="Times New Roman" pitchFamily="18" charset="0"/>
                <a:cs typeface="Times New Roman" pitchFamily="18" charset="0"/>
              </a:rPr>
              <a:t>Школа социального предпринимательства</a:t>
            </a:r>
            <a:r>
              <a:rPr lang="ru-RU" sz="2800" i="1" smtClean="0">
                <a:latin typeface="Times New Roman" pitchFamily="18" charset="0"/>
                <a:cs typeface="Times New Roman" pitchFamily="18" charset="0"/>
              </a:rPr>
              <a:t> опирается на институт  частно</a:t>
            </a:r>
            <a:r>
              <a:rPr lang="en-US" sz="2800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smtClean="0">
                <a:latin typeface="Times New Roman" pitchFamily="18" charset="0"/>
                <a:cs typeface="Times New Roman" pitchFamily="18" charset="0"/>
              </a:rPr>
              <a:t>государственного партнерства и позволяет развивать территорию через мобилизацию социального капитала,  инициацию, разработку и реализацию предпринимательских проектов</a:t>
            </a:r>
            <a:r>
              <a:rPr lang="ru-RU" sz="3200" i="1" smtClean="0"/>
              <a:t>. </a:t>
            </a:r>
          </a:p>
          <a:p>
            <a:pPr>
              <a:buFontTx/>
              <a:buChar char="•"/>
            </a:pPr>
            <a:endParaRPr lang="ru-RU" sz="2800" b="1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301625"/>
            <a:ext cx="8183562" cy="917575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Школа социального предпринимательства</a:t>
            </a:r>
            <a:endParaRPr lang="ru-RU" sz="3600" b="1" u="sng" dirty="0" smtClean="0">
              <a:solidFill>
                <a:srgbClr val="7030A0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600200"/>
            <a:ext cx="8469312" cy="4341813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Субъекты РФ: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Омская, Кемеровская, Самарская,  Иркутская, Оренбургская области, Республика Хакасия, Хабаровский край, Приморский край, Красноярский и Краснодарский края </a:t>
            </a:r>
          </a:p>
          <a:p>
            <a:pPr>
              <a:buFontTx/>
              <a:buNone/>
            </a:pP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Города: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Омск, Калачинск, Исилькуль, Иркутск, Черногорск, Ленинск-Кузнецкий, Отрадный, Шарыпово</a:t>
            </a: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Районные поселки: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Марьяновка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Полтавка, Москаленки, Алтайский,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Усть-Абаканский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Бейский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Чегдомын</a:t>
            </a:r>
            <a:endParaRPr lang="ru-RU" sz="3200" dirty="0" smtClean="0"/>
          </a:p>
          <a:p>
            <a:pPr>
              <a:buFontTx/>
              <a:buChar char="•"/>
            </a:pPr>
            <a:endParaRPr lang="ru-RU" sz="2800" b="1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1643063"/>
            <a:ext cx="8572500" cy="4519612"/>
          </a:xfrm>
        </p:spPr>
        <p:txBody>
          <a:bodyPr/>
          <a:lstStyle/>
          <a:p>
            <a:pPr>
              <a:buFontTx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Образовательный</a:t>
            </a:r>
          </a:p>
          <a:p>
            <a:pPr>
              <a:buFontTx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Менторский</a:t>
            </a:r>
          </a:p>
          <a:p>
            <a:pPr>
              <a:buFontTx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Компонент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частно-государственного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партнерства</a:t>
            </a:r>
          </a:p>
          <a:p>
            <a:pPr>
              <a:buFontTx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Компонент доступа к финансово-кредитным ресурсам</a:t>
            </a:r>
          </a:p>
        </p:txBody>
      </p:sp>
      <p:pic>
        <p:nvPicPr>
          <p:cNvPr id="8195" name="Picture 5" descr="IMG_53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75" y="4429125"/>
            <a:ext cx="2786063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6" descr="IMG_29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88" y="4643438"/>
            <a:ext cx="2573337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КОМПОНЕНТЫ ШКОЛЫ  </a:t>
            </a:r>
          </a:p>
        </p:txBody>
      </p:sp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">
  <a:themeElements>
    <a:clrScheme name="шаблон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шаблон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блон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</Template>
  <TotalTime>1982</TotalTime>
  <Words>349</Words>
  <Application>Microsoft Macintosh PowerPoint</Application>
  <PresentationFormat>On-screen Show (4:3)</PresentationFormat>
  <Paragraphs>57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шаблон</vt:lpstr>
      <vt:lpstr>1_Оформление по умолчанию</vt:lpstr>
      <vt:lpstr>Конкурс по развитию предпринимательской активности</vt:lpstr>
      <vt:lpstr>Конкурс по развитию предпринимательской активности</vt:lpstr>
      <vt:lpstr>Школа начинающего предпринимателя</vt:lpstr>
      <vt:lpstr>Доступные ресурсы для предпринимательских проектов</vt:lpstr>
      <vt:lpstr>Запуск предпринимательских проектов</vt:lpstr>
      <vt:lpstr>Проектировочная сессия </vt:lpstr>
      <vt:lpstr>Школа социального предпринимательства</vt:lpstr>
      <vt:lpstr>Школа социального предпринимательства</vt:lpstr>
      <vt:lpstr>ОСНОВНЫЕ КОМПОНЕНТЫ ШКОЛЫ  </vt:lpstr>
      <vt:lpstr>Основные компоненты школы  </vt:lpstr>
      <vt:lpstr>Результаты</vt:lpstr>
      <vt:lpstr>Ждем ВАС на Школе!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sergey</cp:lastModifiedBy>
  <cp:revision>193</cp:revision>
  <dcterms:created xsi:type="dcterms:W3CDTF">2008-12-09T14:34:49Z</dcterms:created>
  <dcterms:modified xsi:type="dcterms:W3CDTF">2013-09-23T01:26:45Z</dcterms:modified>
</cp:coreProperties>
</file>